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0" r:id="rId7"/>
    <p:sldId id="261" r:id="rId8"/>
    <p:sldId id="271" r:id="rId9"/>
    <p:sldId id="262" r:id="rId10"/>
    <p:sldId id="263" r:id="rId11"/>
    <p:sldId id="265" r:id="rId12"/>
    <p:sldId id="272" r:id="rId13"/>
    <p:sldId id="268" r:id="rId14"/>
    <p:sldId id="266" r:id="rId15"/>
    <p:sldId id="267" r:id="rId16"/>
    <p:sldId id="269" r:id="rId17"/>
    <p:sldId id="264"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64EBC7CA-2917-4466-8D36-0D97FE018254}"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4EBC7CA-2917-4466-8D36-0D97FE018254}"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4EBC7CA-2917-4466-8D36-0D97FE018254}"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384037-C51C-4D7E-A6E3-94BB9C36A5E4}" type="datetimeFigureOut">
              <a:rPr lang="en-AU" smtClean="0"/>
              <a:pPr/>
              <a:t>15/11/2010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64EBC7CA-2917-4466-8D36-0D97FE018254}" type="slidenum">
              <a:rPr lang="en-AU" smtClean="0"/>
              <a:pPr/>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384037-C51C-4D7E-A6E3-94BB9C36A5E4}" type="datetimeFigureOut">
              <a:rPr lang="en-AU" smtClean="0"/>
              <a:pPr/>
              <a:t>15/11/2010</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EBC7CA-2917-4466-8D36-0D97FE018254}" type="slidenum">
              <a:rPr lang="en-AU" smtClean="0"/>
              <a:pPr/>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2187674"/>
          </a:xfrm>
        </p:spPr>
        <p:txBody>
          <a:bodyPr>
            <a:normAutofit/>
          </a:bodyPr>
          <a:lstStyle/>
          <a:p>
            <a:r>
              <a:rPr lang="en-AU" sz="6600" dirty="0" smtClean="0"/>
              <a:t>IT Applications 2011</a:t>
            </a:r>
            <a:endParaRPr lang="en-AU" sz="6600" dirty="0"/>
          </a:p>
        </p:txBody>
      </p:sp>
      <p:sp>
        <p:nvSpPr>
          <p:cNvPr id="3" name="Subtitle 2"/>
          <p:cNvSpPr>
            <a:spLocks noGrp="1"/>
          </p:cNvSpPr>
          <p:nvPr>
            <p:ph type="subTitle" idx="1"/>
          </p:nvPr>
        </p:nvSpPr>
        <p:spPr>
          <a:xfrm>
            <a:off x="539552" y="3861048"/>
            <a:ext cx="7854696" cy="1752600"/>
          </a:xfrm>
        </p:spPr>
        <p:txBody>
          <a:bodyPr>
            <a:normAutofit fontScale="92500" lnSpcReduction="10000"/>
          </a:bodyPr>
          <a:lstStyle/>
          <a:p>
            <a:r>
              <a:rPr lang="en-AU" dirty="0" smtClean="0"/>
              <a:t>Featuring the new study design</a:t>
            </a:r>
          </a:p>
          <a:p>
            <a:endParaRPr lang="en-AU" dirty="0"/>
          </a:p>
          <a:p>
            <a:r>
              <a:rPr lang="en-AU" dirty="0" smtClean="0"/>
              <a:t>By Mark Kelly</a:t>
            </a:r>
          </a:p>
          <a:p>
            <a:r>
              <a:rPr lang="en-AU" dirty="0" smtClean="0"/>
              <a:t>McKinnon Secondary College</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 you need to know?</a:t>
            </a:r>
            <a:endParaRPr lang="en-AU" dirty="0"/>
          </a:p>
        </p:txBody>
      </p:sp>
      <p:sp>
        <p:nvSpPr>
          <p:cNvPr id="3" name="Content Placeholder 2"/>
          <p:cNvSpPr>
            <a:spLocks noGrp="1"/>
          </p:cNvSpPr>
          <p:nvPr>
            <p:ph idx="1"/>
          </p:nvPr>
        </p:nvSpPr>
        <p:spPr/>
        <p:txBody>
          <a:bodyPr/>
          <a:lstStyle/>
          <a:p>
            <a:r>
              <a:rPr lang="en-AU" b="1" dirty="0" smtClean="0"/>
              <a:t>Study design </a:t>
            </a:r>
            <a:r>
              <a:rPr lang="en-AU" dirty="0" smtClean="0"/>
              <a:t>– defines key knowledge and key skills for each outcome.</a:t>
            </a:r>
          </a:p>
          <a:p>
            <a:r>
              <a:rPr lang="en-AU" dirty="0" smtClean="0"/>
              <a:t>All </a:t>
            </a:r>
            <a:r>
              <a:rPr lang="en-AU" b="1" dirty="0" smtClean="0"/>
              <a:t>key knowledge </a:t>
            </a:r>
            <a:r>
              <a:rPr lang="en-AU" dirty="0" smtClean="0"/>
              <a:t>is assessable on exam.</a:t>
            </a:r>
          </a:p>
          <a:p>
            <a:r>
              <a:rPr lang="en-AU" dirty="0" smtClean="0"/>
              <a:t>All skills are assessable in outcomes.</a:t>
            </a:r>
          </a:p>
          <a:p>
            <a:r>
              <a:rPr lang="en-AU" b="1" dirty="0" smtClean="0"/>
              <a:t>Glossary</a:t>
            </a:r>
            <a:r>
              <a:rPr lang="en-AU" dirty="0" smtClean="0"/>
              <a:t> – in the study design. All terms in it are examinable.</a:t>
            </a: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34082"/>
          </a:xfrm>
        </p:spPr>
        <p:txBody>
          <a:bodyPr>
            <a:normAutofit fontScale="90000"/>
          </a:bodyPr>
          <a:lstStyle/>
          <a:p>
            <a:r>
              <a:rPr lang="en-AU" dirty="0" smtClean="0"/>
              <a:t>Key knowledge list  </a:t>
            </a:r>
            <a:r>
              <a:rPr lang="en-AU" dirty="0" smtClean="0">
                <a:sym typeface="Wingdings" pitchFamily="2" charset="2"/>
              </a:rPr>
              <a:t></a:t>
            </a:r>
            <a:endParaRPr lang="en-AU" dirty="0"/>
          </a:p>
        </p:txBody>
      </p:sp>
      <p:sp>
        <p:nvSpPr>
          <p:cNvPr id="3" name="Content Placeholder 2"/>
          <p:cNvSpPr>
            <a:spLocks noGrp="1"/>
          </p:cNvSpPr>
          <p:nvPr>
            <p:ph idx="1"/>
          </p:nvPr>
        </p:nvSpPr>
        <p:spPr>
          <a:xfrm>
            <a:off x="395536" y="836712"/>
            <a:ext cx="8229600" cy="5400600"/>
          </a:xfrm>
        </p:spPr>
        <p:txBody>
          <a:bodyPr>
            <a:noAutofit/>
          </a:bodyPr>
          <a:lstStyle/>
          <a:p>
            <a:r>
              <a:rPr lang="en-AU" sz="600" dirty="0" smtClean="0"/>
              <a:t>types, purposes and functionality of websites that support information exchange within online communities</a:t>
            </a:r>
          </a:p>
          <a:p>
            <a:r>
              <a:rPr lang="en-AU" sz="600" dirty="0" smtClean="0"/>
              <a:t>types of networks and the functions of their key hardware and software components</a:t>
            </a:r>
          </a:p>
          <a:p>
            <a:r>
              <a:rPr lang="en-AU" sz="600" dirty="0" smtClean="0"/>
              <a:t>capabilities of wired and wireless communications technology to support local and remote communications</a:t>
            </a:r>
          </a:p>
          <a:p>
            <a:r>
              <a:rPr lang="en-AU" sz="600" dirty="0" smtClean="0"/>
              <a:t>hardware and software requirements for setting up websites on servers, including operating system, web server software, protocols, security and proxy servers</a:t>
            </a:r>
          </a:p>
          <a:p>
            <a:r>
              <a:rPr lang="en-AU" sz="600" dirty="0" smtClean="0"/>
              <a:t>stages of the problem-solving methodology</a:t>
            </a:r>
          </a:p>
          <a:p>
            <a:r>
              <a:rPr lang="en-AU" sz="600" dirty="0" smtClean="0"/>
              <a:t>types and purposes of online communities including social, work-based, project/interest-based that support the purposes of collaboration, knowledge sharing and collective identity</a:t>
            </a:r>
          </a:p>
          <a:p>
            <a:r>
              <a:rPr lang="en-AU" sz="600" dirty="0" smtClean="0"/>
              <a:t>needs of online community members that affect the nature of their websites, including access requirements (open or closed)</a:t>
            </a:r>
          </a:p>
          <a:p>
            <a:r>
              <a:rPr lang="en-AU" sz="600" dirty="0" smtClean="0"/>
              <a:t>non-technical constraints on website solutions, including privacy, copyright and human rights requirements and social online protocols</a:t>
            </a:r>
          </a:p>
          <a:p>
            <a:r>
              <a:rPr lang="en-AU" sz="600" dirty="0" smtClean="0"/>
              <a:t>design elements that influence the functionality and appearance of websites</a:t>
            </a:r>
          </a:p>
          <a:p>
            <a:r>
              <a:rPr lang="en-AU" sz="600" dirty="0" smtClean="0"/>
              <a:t>design tools for representing website solutions</a:t>
            </a:r>
          </a:p>
          <a:p>
            <a:r>
              <a:rPr lang="en-AU" sz="600" dirty="0" smtClean="0"/>
              <a:t>functions of web authoring software used to manipulate data</a:t>
            </a:r>
          </a:p>
          <a:p>
            <a:r>
              <a:rPr lang="en-AU" sz="600" dirty="0" smtClean="0"/>
              <a:t>manual and electronic validation techniques</a:t>
            </a:r>
          </a:p>
          <a:p>
            <a:r>
              <a:rPr lang="en-AU" sz="600" dirty="0" smtClean="0"/>
              <a:t>formats and conventions applied to websites in order to improve their effectiveness for intended users</a:t>
            </a:r>
          </a:p>
          <a:p>
            <a:r>
              <a:rPr lang="en-AU" sz="600" dirty="0" smtClean="0"/>
              <a:t>methods and techniques for testing that the solutions perform as intended. </a:t>
            </a:r>
          </a:p>
          <a:p>
            <a:r>
              <a:rPr lang="en-AU" sz="600" dirty="0" smtClean="0"/>
              <a:t>reasons why organisations acquire data via websites, including 24-hour customer access, improved efficiencies through direct data entry by customers, improvements in effectiveness and access to global market economies</a:t>
            </a:r>
          </a:p>
          <a:p>
            <a:r>
              <a:rPr lang="en-AU" sz="600" dirty="0" smtClean="0"/>
              <a:t>reasons why individuals and organisations supply data via websites, including purchasing of goods and services, voting, social networking and exchanging information</a:t>
            </a:r>
          </a:p>
          <a:p>
            <a:r>
              <a:rPr lang="en-AU" sz="600" dirty="0" smtClean="0"/>
              <a:t>techniques used by organisations to acquire data on websites and reasons for their choice</a:t>
            </a:r>
          </a:p>
          <a:p>
            <a:r>
              <a:rPr lang="en-AU" sz="600" dirty="0" smtClean="0"/>
              <a:t>techniques used by organisations to protect the rights of individuals and organisations supplying data, including security protocols and stating policies regarding privacy, shipping and returns</a:t>
            </a:r>
          </a:p>
          <a:p>
            <a:r>
              <a:rPr lang="en-AU" sz="600" dirty="0" smtClean="0"/>
              <a:t>stages of the problem-solving methodology</a:t>
            </a:r>
          </a:p>
          <a:p>
            <a:r>
              <a:rPr lang="en-AU" sz="600" dirty="0" smtClean="0"/>
              <a:t>purposes and structure of an RDBMS</a:t>
            </a:r>
          </a:p>
          <a:p>
            <a:r>
              <a:rPr lang="en-AU" sz="600" dirty="0" smtClean="0"/>
              <a:t>naming conventions to support efficient use of an RDBMS</a:t>
            </a:r>
          </a:p>
          <a:p>
            <a:r>
              <a:rPr lang="en-AU" sz="600" dirty="0" smtClean="0"/>
              <a:t>Data types, including text (string), number, date/time, Boolean (true/false)</a:t>
            </a:r>
          </a:p>
          <a:p>
            <a:r>
              <a:rPr lang="en-AU" sz="600" dirty="0" smtClean="0"/>
              <a:t>Data formats used for display, including fixed decimal places, various date formats, 12 hour/24 hour time, true/false, yes/no</a:t>
            </a:r>
          </a:p>
          <a:p>
            <a:r>
              <a:rPr lang="en-AU" sz="600" dirty="0" smtClean="0"/>
              <a:t>a methodology for creating an RDBMS structure: identifying tables and fields; normalising tables, defining data types and field sizes, identifying primary key and foreign key fields</a:t>
            </a:r>
          </a:p>
          <a:p>
            <a:r>
              <a:rPr lang="en-AU" sz="600" dirty="0" smtClean="0"/>
              <a:t>ways in which normalisation can ensure the integrity of data in an RDBMS</a:t>
            </a:r>
          </a:p>
          <a:p>
            <a:r>
              <a:rPr lang="en-AU" sz="600" dirty="0" smtClean="0"/>
              <a:t>design tools for describing data types, and the value of entity relationship (ER) diagrams for representing the structure of an RDBMS</a:t>
            </a:r>
          </a:p>
          <a:p>
            <a:r>
              <a:rPr lang="en-AU" sz="600" dirty="0" smtClean="0"/>
              <a:t>design tools for representing solutions</a:t>
            </a:r>
          </a:p>
          <a:p>
            <a:r>
              <a:rPr lang="en-AU" sz="600" dirty="0" smtClean="0"/>
              <a:t>functions and techniques within an RDBMS to efficiently and effectively manipulate and validate data</a:t>
            </a:r>
          </a:p>
          <a:p>
            <a:r>
              <a:rPr lang="en-AU" sz="600" dirty="0" smtClean="0"/>
              <a:t>functions and techniques to retrieve required information through searching, sorting, filtering and querying data sets</a:t>
            </a:r>
          </a:p>
          <a:p>
            <a:r>
              <a:rPr lang="en-AU" sz="600" dirty="0" smtClean="0"/>
              <a:t>methods and techniques for testing that the solutions perform as intended.</a:t>
            </a:r>
          </a:p>
          <a:p>
            <a:r>
              <a:rPr lang="en-AU" sz="600" dirty="0" smtClean="0"/>
              <a:t>types of goals of organisations and information systems</a:t>
            </a:r>
          </a:p>
          <a:p>
            <a:r>
              <a:rPr lang="en-AU" sz="600" dirty="0" smtClean="0"/>
              <a:t>role of components of information systems</a:t>
            </a:r>
          </a:p>
          <a:p>
            <a:r>
              <a:rPr lang="en-AU" sz="600" dirty="0" smtClean="0"/>
              <a:t>characteristics of strategic, tactical and operational decisions made in organisations</a:t>
            </a:r>
          </a:p>
          <a:p>
            <a:r>
              <a:rPr lang="en-AU" sz="600" dirty="0" smtClean="0"/>
              <a:t>stages of the problem-solving methodology</a:t>
            </a:r>
          </a:p>
          <a:p>
            <a:r>
              <a:rPr lang="en-AU" sz="600" dirty="0" smtClean="0"/>
              <a:t>problem-solving activities relating to the analysis of ongoing information problems</a:t>
            </a:r>
          </a:p>
          <a:p>
            <a:r>
              <a:rPr lang="en-AU" sz="600" dirty="0" smtClean="0"/>
              <a:t>design tools for representing the functionality and appearance of solutions</a:t>
            </a:r>
          </a:p>
          <a:p>
            <a:r>
              <a:rPr lang="en-AU" sz="600" dirty="0" smtClean="0"/>
              <a:t>criteria for evaluating the efficiency and effectiveness of solutions to ongoing information problems</a:t>
            </a:r>
          </a:p>
          <a:p>
            <a:r>
              <a:rPr lang="en-AU" sz="600" dirty="0" smtClean="0"/>
              <a:t>functions, techniques and procedures for efficiently and effectively manipulating data using an RDBMS or spreadsheet software, including the application of formats and conventions, the validation of data and the management of files</a:t>
            </a:r>
          </a:p>
          <a:p>
            <a:r>
              <a:rPr lang="en-AU" sz="600" dirty="0" smtClean="0"/>
              <a:t>techniques for testing solutions and user acceptance</a:t>
            </a:r>
          </a:p>
          <a:p>
            <a:r>
              <a:rPr lang="en-AU" sz="600" dirty="0" smtClean="0"/>
              <a:t>strategies for evaluating the extent to which solutions meet organisations' needs</a:t>
            </a:r>
          </a:p>
          <a:p>
            <a:r>
              <a:rPr lang="en-AU" sz="600" dirty="0" smtClean="0"/>
              <a:t>content and types of onscreen user documentation, including quick start guide, tutorial, content sensitive help and manual</a:t>
            </a:r>
          </a:p>
          <a:p>
            <a:r>
              <a:rPr lang="en-AU" sz="600" dirty="0" smtClean="0"/>
              <a:t>characteristics of efficient and effective user interfaces and information architecture</a:t>
            </a:r>
          </a:p>
          <a:p>
            <a:r>
              <a:rPr lang="en-AU" sz="600" dirty="0" smtClean="0"/>
              <a:t>functions, techniques and procedures for efficiently and effectively manipulating data using web authoring or multimedia authoring software.</a:t>
            </a:r>
          </a:p>
          <a:p>
            <a:r>
              <a:rPr lang="en-AU" sz="600" dirty="0" smtClean="0"/>
              <a:t>reasons why data and information are important to organisations</a:t>
            </a:r>
          </a:p>
          <a:p>
            <a:r>
              <a:rPr lang="en-AU" sz="600" dirty="0" smtClean="0"/>
              <a:t>key legislation that affects how organisations control the storage, communication and disposal of their data and information</a:t>
            </a:r>
          </a:p>
          <a:p>
            <a:r>
              <a:rPr lang="en-AU" sz="600" dirty="0" smtClean="0"/>
              <a:t>threats to the integrity and security of data and information stored, communicated and disposed of by organisations</a:t>
            </a:r>
          </a:p>
          <a:p>
            <a:r>
              <a:rPr lang="en-AU" sz="600" dirty="0" smtClean="0"/>
              <a:t>procedures and equipment for preventing unauthorised access to data and information and for minimising the loss of data accessed by authorised and unauthorised users</a:t>
            </a:r>
          </a:p>
          <a:p>
            <a:r>
              <a:rPr lang="en-AU" sz="600" dirty="0" smtClean="0"/>
              <a:t>the advantages and disadvantages of using cloud computing for storing, communicating and disposing of data and information</a:t>
            </a:r>
          </a:p>
          <a:p>
            <a:r>
              <a:rPr lang="en-AU" sz="600" dirty="0" smtClean="0"/>
              <a:t>ethical dilemmas arising from information management strategies used by organisations</a:t>
            </a:r>
          </a:p>
          <a:p>
            <a:r>
              <a:rPr lang="en-AU" sz="600" dirty="0" smtClean="0"/>
              <a:t>strategies for resolving legal, ethical and social tensions between stakeholders arising from information management strategies</a:t>
            </a:r>
          </a:p>
          <a:p>
            <a:r>
              <a:rPr lang="en-AU" sz="600" dirty="0" smtClean="0"/>
              <a:t>possible consequences for organisations of the violation of, or failure to follow, security measures</a:t>
            </a:r>
          </a:p>
          <a:p>
            <a:r>
              <a:rPr lang="en-AU" sz="600" dirty="0" smtClean="0"/>
              <a:t>disaster recovery strategies and the testing of these strategies</a:t>
            </a:r>
          </a:p>
          <a:p>
            <a:r>
              <a:rPr lang="en-AU" sz="600" dirty="0" smtClean="0"/>
              <a:t>criteria for evaluating the effectiveness of information management strategies.</a:t>
            </a:r>
          </a:p>
          <a:p>
            <a:endParaRPr lang="en-AU" sz="600" dirty="0" smtClean="0"/>
          </a:p>
          <a:p>
            <a:endParaRPr lang="en-AU" sz="600" dirty="0" smtClean="0"/>
          </a:p>
          <a:p>
            <a:endParaRPr lang="en-AU" sz="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Orientation Week Activities</a:t>
            </a:r>
            <a:endParaRPr lang="en-AU" dirty="0"/>
          </a:p>
        </p:txBody>
      </p:sp>
      <p:sp>
        <p:nvSpPr>
          <p:cNvPr id="3" name="Content Placeholder 2"/>
          <p:cNvSpPr>
            <a:spLocks noGrp="1"/>
          </p:cNvSpPr>
          <p:nvPr>
            <p:ph idx="1"/>
          </p:nvPr>
        </p:nvSpPr>
        <p:spPr/>
        <p:txBody>
          <a:bodyPr/>
          <a:lstStyle/>
          <a:p>
            <a:r>
              <a:rPr lang="en-AU" dirty="0" smtClean="0"/>
              <a:t>Visit </a:t>
            </a:r>
            <a:r>
              <a:rPr lang="en-AU" i="1" dirty="0" smtClean="0"/>
              <a:t>vceit.com</a:t>
            </a:r>
          </a:p>
          <a:p>
            <a:r>
              <a:rPr lang="en-AU" dirty="0" smtClean="0"/>
              <a:t>Problem solving methodology theory</a:t>
            </a:r>
          </a:p>
          <a:p>
            <a:r>
              <a:rPr lang="en-AU" dirty="0" smtClean="0"/>
              <a:t>Prototype website theory</a:t>
            </a:r>
          </a:p>
          <a:p>
            <a:r>
              <a:rPr lang="en-AU" dirty="0" smtClean="0"/>
              <a:t>Practise Dreamweaver</a:t>
            </a:r>
          </a:p>
          <a:p>
            <a:r>
              <a:rPr lang="en-AU" dirty="0" smtClean="0"/>
              <a:t>Practise image editing for tool simulation</a:t>
            </a:r>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AU" dirty="0" smtClean="0"/>
              <a:t>McKinnon ITA Holiday Homework</a:t>
            </a:r>
            <a:endParaRPr lang="en-AU" dirty="0"/>
          </a:p>
        </p:txBody>
      </p:sp>
      <p:sp>
        <p:nvSpPr>
          <p:cNvPr id="3" name="Content Placeholder 2"/>
          <p:cNvSpPr>
            <a:spLocks noGrp="1"/>
          </p:cNvSpPr>
          <p:nvPr>
            <p:ph idx="1"/>
          </p:nvPr>
        </p:nvSpPr>
        <p:spPr>
          <a:xfrm>
            <a:off x="251520" y="1124744"/>
            <a:ext cx="8712968" cy="5472608"/>
          </a:xfrm>
        </p:spPr>
        <p:txBody>
          <a:bodyPr>
            <a:normAutofit/>
          </a:bodyPr>
          <a:lstStyle/>
          <a:p>
            <a:r>
              <a:rPr lang="en-AU" dirty="0" smtClean="0"/>
              <a:t>Investigate community websites </a:t>
            </a:r>
          </a:p>
          <a:p>
            <a:r>
              <a:rPr lang="en-AU" dirty="0" smtClean="0"/>
              <a:t>Research these site types:</a:t>
            </a:r>
          </a:p>
          <a:p>
            <a:pPr lvl="1"/>
            <a:r>
              <a:rPr lang="en-AU" dirty="0" smtClean="0"/>
              <a:t>blogs</a:t>
            </a:r>
          </a:p>
          <a:p>
            <a:pPr lvl="1"/>
            <a:r>
              <a:rPr lang="en-AU" dirty="0" smtClean="0"/>
              <a:t>chat rooms</a:t>
            </a:r>
          </a:p>
          <a:p>
            <a:pPr lvl="1"/>
            <a:r>
              <a:rPr lang="en-AU" dirty="0" smtClean="0"/>
              <a:t>forums</a:t>
            </a:r>
          </a:p>
          <a:p>
            <a:pPr lvl="1"/>
            <a:r>
              <a:rPr lang="en-AU" dirty="0" smtClean="0"/>
              <a:t>social networking </a:t>
            </a:r>
            <a:r>
              <a:rPr lang="en-AU" sz="2000" dirty="0" smtClean="0"/>
              <a:t>(even </a:t>
            </a:r>
            <a:r>
              <a:rPr lang="en-AU" sz="2000" dirty="0" err="1" smtClean="0"/>
              <a:t>Facebook</a:t>
            </a:r>
            <a:r>
              <a:rPr lang="en-AU" sz="2000" dirty="0" smtClean="0"/>
              <a:t>! Tell mum I said you could)</a:t>
            </a:r>
            <a:endParaRPr lang="en-AU" dirty="0" smtClean="0"/>
          </a:p>
          <a:p>
            <a:pPr lvl="1"/>
            <a:r>
              <a:rPr lang="en-AU" dirty="0" smtClean="0"/>
              <a:t>wikis.</a:t>
            </a:r>
          </a:p>
          <a:p>
            <a:r>
              <a:rPr lang="en-AU" dirty="0" smtClean="0"/>
              <a:t>What needs of an online community does each site satisfy?</a:t>
            </a:r>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AU" dirty="0" smtClean="0"/>
              <a:t>McKinnon ITA Holiday Homework</a:t>
            </a:r>
            <a:endParaRPr lang="en-AU" dirty="0"/>
          </a:p>
        </p:txBody>
      </p:sp>
      <p:sp>
        <p:nvSpPr>
          <p:cNvPr id="3" name="Content Placeholder 2"/>
          <p:cNvSpPr>
            <a:spLocks noGrp="1"/>
          </p:cNvSpPr>
          <p:nvPr>
            <p:ph idx="1"/>
          </p:nvPr>
        </p:nvSpPr>
        <p:spPr>
          <a:xfrm>
            <a:off x="251520" y="1124744"/>
            <a:ext cx="8712968" cy="5472608"/>
          </a:xfrm>
        </p:spPr>
        <p:txBody>
          <a:bodyPr>
            <a:normAutofit/>
          </a:bodyPr>
          <a:lstStyle/>
          <a:p>
            <a:r>
              <a:rPr lang="en-AU" dirty="0" smtClean="0"/>
              <a:t>Practise Dreamweaver CS5</a:t>
            </a:r>
          </a:p>
          <a:p>
            <a:r>
              <a:rPr lang="en-AU" dirty="0" smtClean="0"/>
              <a:t>30 day free trial at adobe.com</a:t>
            </a:r>
          </a:p>
          <a:p>
            <a:r>
              <a:rPr lang="en-AU" dirty="0" smtClean="0"/>
              <a:t>Relevant skills include:</a:t>
            </a:r>
          </a:p>
          <a:p>
            <a:pPr lvl="1"/>
            <a:r>
              <a:rPr lang="en-AU" i="1" dirty="0" smtClean="0"/>
              <a:t>cascading style sheets</a:t>
            </a:r>
          </a:p>
          <a:p>
            <a:pPr lvl="1"/>
            <a:r>
              <a:rPr lang="en-AU" i="1" dirty="0" smtClean="0"/>
              <a:t>edit and format content</a:t>
            </a:r>
            <a:endParaRPr lang="en-AU" dirty="0" smtClean="0"/>
          </a:p>
          <a:p>
            <a:pPr lvl="1"/>
            <a:r>
              <a:rPr lang="en-AU" i="1" dirty="0" smtClean="0"/>
              <a:t>links (relative and absolute links, internal and external links)</a:t>
            </a:r>
            <a:endParaRPr lang="en-AU" dirty="0" smtClean="0"/>
          </a:p>
          <a:p>
            <a:pPr lvl="1"/>
            <a:r>
              <a:rPr lang="en-AU" i="1" dirty="0" smtClean="0"/>
              <a:t>navigation</a:t>
            </a:r>
            <a:r>
              <a:rPr lang="en-AU" dirty="0" smtClean="0"/>
              <a:t> </a:t>
            </a:r>
            <a:r>
              <a:rPr lang="en-AU" i="1" dirty="0" smtClean="0"/>
              <a:t>buttons</a:t>
            </a:r>
            <a:endParaRPr lang="en-AU" dirty="0" smtClean="0"/>
          </a:p>
          <a:p>
            <a:pPr lvl="1"/>
            <a:r>
              <a:rPr lang="en-AU" i="1" dirty="0" smtClean="0"/>
              <a:t>screen layout</a:t>
            </a:r>
            <a:endParaRPr lang="en-AU" dirty="0" smtClean="0"/>
          </a:p>
          <a:p>
            <a:pPr lvl="1"/>
            <a:r>
              <a:rPr lang="en-AU" i="1" dirty="0" smtClean="0"/>
              <a:t>tagging (metadata tags, alt tags)</a:t>
            </a:r>
            <a:endParaRPr lang="en-AU" dirty="0" smtClean="0"/>
          </a:p>
          <a:p>
            <a:pPr lvl="1"/>
            <a:r>
              <a:rPr lang="en-AU" i="1" dirty="0" smtClean="0"/>
              <a:t>Forms</a:t>
            </a:r>
            <a:endParaRPr lang="en-AU" dirty="0" smtClean="0"/>
          </a:p>
          <a:p>
            <a:pPr lvl="1"/>
            <a:r>
              <a:rPr lang="en-AU" i="1" dirty="0" smtClean="0"/>
              <a:t>incorporate images/sound</a:t>
            </a:r>
            <a:endParaRPr lang="en-AU"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AU" dirty="0" smtClean="0"/>
              <a:t>McKinnon ITA Holiday Homework</a:t>
            </a:r>
            <a:endParaRPr lang="en-AU" dirty="0"/>
          </a:p>
        </p:txBody>
      </p:sp>
      <p:sp>
        <p:nvSpPr>
          <p:cNvPr id="3" name="Content Placeholder 2"/>
          <p:cNvSpPr>
            <a:spLocks noGrp="1"/>
          </p:cNvSpPr>
          <p:nvPr>
            <p:ph idx="1"/>
          </p:nvPr>
        </p:nvSpPr>
        <p:spPr>
          <a:xfrm>
            <a:off x="251520" y="1124744"/>
            <a:ext cx="8712968" cy="5472608"/>
          </a:xfrm>
        </p:spPr>
        <p:txBody>
          <a:bodyPr>
            <a:normAutofit/>
          </a:bodyPr>
          <a:lstStyle/>
          <a:p>
            <a:r>
              <a:rPr lang="en-AU" dirty="0" smtClean="0"/>
              <a:t>Practise RDBMS (</a:t>
            </a:r>
            <a:r>
              <a:rPr lang="en-AU" dirty="0" err="1" smtClean="0"/>
              <a:t>Filemaker</a:t>
            </a:r>
            <a:r>
              <a:rPr lang="en-AU" dirty="0" smtClean="0"/>
              <a:t> Pro 10) for U3O2.</a:t>
            </a:r>
          </a:p>
          <a:p>
            <a:r>
              <a:rPr lang="en-AU" dirty="0" smtClean="0"/>
              <a:t>PDF Tutorials in </a:t>
            </a:r>
            <a:r>
              <a:rPr lang="en-AU" i="1" dirty="0" err="1" smtClean="0"/>
              <a:t>studentshared</a:t>
            </a:r>
            <a:r>
              <a:rPr lang="en-AU" i="1" dirty="0" smtClean="0"/>
              <a:t>\</a:t>
            </a:r>
            <a:r>
              <a:rPr lang="en-AU" i="1" dirty="0" err="1" smtClean="0"/>
              <a:t>filemaker</a:t>
            </a:r>
            <a:r>
              <a:rPr lang="en-AU" i="1" dirty="0" smtClean="0"/>
              <a:t> 10 PDF</a:t>
            </a:r>
            <a:r>
              <a:rPr lang="en-AU" dirty="0" smtClean="0"/>
              <a:t> on network</a:t>
            </a:r>
          </a:p>
          <a:p>
            <a:r>
              <a:rPr lang="en-AU" dirty="0" smtClean="0"/>
              <a:t>Take support files too</a:t>
            </a:r>
          </a:p>
          <a:p>
            <a:r>
              <a:rPr lang="en-AU" dirty="0" smtClean="0"/>
              <a:t>Need to be able to create database relationships</a:t>
            </a:r>
          </a:p>
          <a:p>
            <a:r>
              <a:rPr lang="en-AU" dirty="0" smtClean="0"/>
              <a:t>Get up to chapter 20</a:t>
            </a:r>
          </a:p>
          <a:p>
            <a:r>
              <a:rPr lang="en-AU" dirty="0" smtClean="0"/>
              <a:t>30 day free trial also in </a:t>
            </a:r>
            <a:r>
              <a:rPr lang="en-AU" i="1" dirty="0" err="1" smtClean="0"/>
              <a:t>studentshared</a:t>
            </a:r>
            <a:r>
              <a:rPr lang="en-AU" i="1" dirty="0" smtClean="0"/>
              <a:t>\</a:t>
            </a:r>
            <a:r>
              <a:rPr lang="en-AU" i="1" dirty="0" err="1" smtClean="0"/>
              <a:t>filemaker</a:t>
            </a:r>
            <a:r>
              <a:rPr lang="en-AU" i="1" dirty="0" smtClean="0"/>
              <a:t> 10 PDF</a:t>
            </a:r>
          </a:p>
          <a:p>
            <a:endParaRPr lang="en-AU" dirty="0" smtClean="0"/>
          </a:p>
          <a:p>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AU" dirty="0" smtClean="0"/>
              <a:t>McKinnon ITA Holiday Homework</a:t>
            </a:r>
            <a:endParaRPr lang="en-AU" dirty="0"/>
          </a:p>
        </p:txBody>
      </p:sp>
      <p:sp>
        <p:nvSpPr>
          <p:cNvPr id="3" name="Content Placeholder 2"/>
          <p:cNvSpPr>
            <a:spLocks noGrp="1"/>
          </p:cNvSpPr>
          <p:nvPr>
            <p:ph idx="1"/>
          </p:nvPr>
        </p:nvSpPr>
        <p:spPr>
          <a:xfrm>
            <a:off x="251520" y="1124744"/>
            <a:ext cx="8712968" cy="5472608"/>
          </a:xfrm>
        </p:spPr>
        <p:txBody>
          <a:bodyPr>
            <a:normAutofit/>
          </a:bodyPr>
          <a:lstStyle/>
          <a:p>
            <a:r>
              <a:rPr lang="en-AU" dirty="0" smtClean="0"/>
              <a:t>The following </a:t>
            </a:r>
            <a:r>
              <a:rPr lang="en-AU" dirty="0" smtClean="0"/>
              <a:t>RDBMS functions </a:t>
            </a:r>
            <a:r>
              <a:rPr lang="en-AU" dirty="0" smtClean="0"/>
              <a:t>apply to Unit 3:</a:t>
            </a:r>
          </a:p>
          <a:p>
            <a:pPr lvl="1"/>
            <a:r>
              <a:rPr lang="en-AU" dirty="0" smtClean="0"/>
              <a:t>create tables</a:t>
            </a:r>
          </a:p>
          <a:p>
            <a:pPr lvl="1"/>
            <a:r>
              <a:rPr lang="en-AU" dirty="0" smtClean="0"/>
              <a:t>create relationships between tables</a:t>
            </a:r>
          </a:p>
          <a:p>
            <a:pPr lvl="1"/>
            <a:r>
              <a:rPr lang="en-AU" dirty="0" smtClean="0"/>
              <a:t>use a range of data types</a:t>
            </a:r>
          </a:p>
          <a:p>
            <a:pPr lvl="1"/>
            <a:r>
              <a:rPr lang="en-AU" dirty="0" smtClean="0"/>
              <a:t>electronic validation</a:t>
            </a:r>
          </a:p>
          <a:p>
            <a:pPr lvl="1"/>
            <a:r>
              <a:rPr lang="en-AU" dirty="0" smtClean="0"/>
              <a:t>create, edit and use queries (finds)</a:t>
            </a:r>
          </a:p>
          <a:p>
            <a:pPr lvl="1"/>
            <a:r>
              <a:rPr lang="en-AU" dirty="0" smtClean="0"/>
              <a:t>use of calculated fields</a:t>
            </a:r>
          </a:p>
          <a:p>
            <a:pPr lvl="1"/>
            <a:r>
              <a:rPr lang="en-AU" dirty="0" smtClean="0"/>
              <a:t>sort records or index on different fields.</a:t>
            </a:r>
          </a:p>
          <a:p>
            <a:endParaRPr lang="en-AU" dirty="0" smtClean="0"/>
          </a:p>
          <a:p>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AU" dirty="0" smtClean="0"/>
              <a:t>Resources</a:t>
            </a:r>
            <a:endParaRPr lang="en-AU" dirty="0"/>
          </a:p>
        </p:txBody>
      </p:sp>
      <p:sp>
        <p:nvSpPr>
          <p:cNvPr id="3" name="Content Placeholder 2"/>
          <p:cNvSpPr>
            <a:spLocks noGrp="1"/>
          </p:cNvSpPr>
          <p:nvPr>
            <p:ph idx="1"/>
          </p:nvPr>
        </p:nvSpPr>
        <p:spPr>
          <a:xfrm>
            <a:off x="457200" y="1196752"/>
            <a:ext cx="8229600" cy="4929411"/>
          </a:xfrm>
        </p:spPr>
        <p:txBody>
          <a:bodyPr/>
          <a:lstStyle/>
          <a:p>
            <a:r>
              <a:rPr lang="en-AU" dirty="0" smtClean="0"/>
              <a:t>Your textbook</a:t>
            </a:r>
          </a:p>
          <a:p>
            <a:r>
              <a:rPr lang="en-AU" dirty="0" smtClean="0"/>
              <a:t>IT Lecture Notes at </a:t>
            </a:r>
            <a:r>
              <a:rPr lang="en-AU" i="1" dirty="0" smtClean="0"/>
              <a:t>vceit.com</a:t>
            </a:r>
            <a:r>
              <a:rPr lang="en-AU" dirty="0" smtClean="0"/>
              <a:t> </a:t>
            </a:r>
            <a:r>
              <a:rPr lang="en-AU" dirty="0" smtClean="0"/>
              <a:t>(including my theory slideshows)</a:t>
            </a:r>
          </a:p>
          <a:p>
            <a:r>
              <a:rPr lang="en-AU" i="1" dirty="0" smtClean="0"/>
              <a:t>Checkpoints</a:t>
            </a:r>
          </a:p>
          <a:p>
            <a:r>
              <a:rPr lang="en-AU" dirty="0" smtClean="0"/>
              <a:t>Be cautious using resources (e.g. practice exams &amp; outcomes) from before 2011.  The course has </a:t>
            </a:r>
            <a:r>
              <a:rPr lang="en-AU" b="1" dirty="0" smtClean="0"/>
              <a:t>changed</a:t>
            </a:r>
            <a:r>
              <a:rPr lang="en-AU" dirty="0" smtClean="0"/>
              <a:t>.  e.g. no project management in new course.</a:t>
            </a: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924944"/>
            <a:ext cx="4413176" cy="1143000"/>
          </a:xfrm>
        </p:spPr>
        <p:txBody>
          <a:bodyPr/>
          <a:lstStyle/>
          <a:p>
            <a:pPr algn="ctr"/>
            <a:r>
              <a:rPr lang="en-AU" dirty="0" smtClean="0"/>
              <a:t>The end</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a:t>
            </a:r>
            <a:endParaRPr lang="en-AU" dirty="0"/>
          </a:p>
        </p:txBody>
      </p:sp>
      <p:sp>
        <p:nvSpPr>
          <p:cNvPr id="3" name="Content Placeholder 2"/>
          <p:cNvSpPr>
            <a:spLocks noGrp="1"/>
          </p:cNvSpPr>
          <p:nvPr>
            <p:ph idx="1"/>
          </p:nvPr>
        </p:nvSpPr>
        <p:spPr/>
        <p:txBody>
          <a:bodyPr/>
          <a:lstStyle/>
          <a:p>
            <a:r>
              <a:rPr lang="en-AU" b="1" dirty="0" smtClean="0"/>
              <a:t>Unit 3</a:t>
            </a:r>
            <a:r>
              <a:rPr lang="en-AU" dirty="0" smtClean="0"/>
              <a:t> – 2 outcomes</a:t>
            </a:r>
          </a:p>
          <a:p>
            <a:r>
              <a:rPr lang="en-AU" b="1" dirty="0" smtClean="0"/>
              <a:t>Unit 4</a:t>
            </a:r>
            <a:r>
              <a:rPr lang="en-AU" dirty="0" smtClean="0"/>
              <a:t> – 2 outcomes</a:t>
            </a:r>
          </a:p>
          <a:p>
            <a:r>
              <a:rPr lang="en-AU" dirty="0" smtClean="0"/>
              <a:t>Outcomes contribute 50% of the year’s score</a:t>
            </a:r>
          </a:p>
          <a:p>
            <a:r>
              <a:rPr lang="en-AU" dirty="0" smtClean="0"/>
              <a:t>Other 50% is the final 2 hour hand-written exam.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Outcomes</a:t>
            </a:r>
            <a:endParaRPr lang="en-AU" dirty="0"/>
          </a:p>
        </p:txBody>
      </p:sp>
      <p:sp>
        <p:nvSpPr>
          <p:cNvPr id="3" name="Content Placeholder 2"/>
          <p:cNvSpPr>
            <a:spLocks noGrp="1"/>
          </p:cNvSpPr>
          <p:nvPr>
            <p:ph idx="1"/>
          </p:nvPr>
        </p:nvSpPr>
        <p:spPr/>
        <p:txBody>
          <a:bodyPr/>
          <a:lstStyle/>
          <a:p>
            <a:r>
              <a:rPr lang="en-AU" b="1" dirty="0" smtClean="0"/>
              <a:t>U301</a:t>
            </a:r>
            <a:r>
              <a:rPr lang="en-AU" dirty="0" smtClean="0"/>
              <a:t> (“unit 3 outcome 1”)</a:t>
            </a:r>
          </a:p>
          <a:p>
            <a:pPr lvl="1"/>
            <a:r>
              <a:rPr lang="en-AU" dirty="0" smtClean="0"/>
              <a:t>Task 1 - Prototype website for an online community (</a:t>
            </a:r>
            <a:r>
              <a:rPr lang="en-AU" dirty="0" smtClean="0"/>
              <a:t>40 marks)</a:t>
            </a:r>
            <a:endParaRPr lang="en-AU" dirty="0" smtClean="0"/>
          </a:p>
          <a:p>
            <a:pPr lvl="1"/>
            <a:r>
              <a:rPr lang="en-AU" dirty="0" smtClean="0"/>
              <a:t>Explain technical requirements of the host network (</a:t>
            </a:r>
            <a:r>
              <a:rPr lang="en-AU" dirty="0" smtClean="0"/>
              <a:t>10 marks)</a:t>
            </a:r>
            <a:endParaRPr lang="en-AU" dirty="0" smtClean="0"/>
          </a:p>
          <a:p>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Outcomes</a:t>
            </a:r>
            <a:endParaRPr lang="en-AU" dirty="0"/>
          </a:p>
        </p:txBody>
      </p:sp>
      <p:sp>
        <p:nvSpPr>
          <p:cNvPr id="3" name="Content Placeholder 2"/>
          <p:cNvSpPr>
            <a:spLocks noGrp="1"/>
          </p:cNvSpPr>
          <p:nvPr>
            <p:ph idx="1"/>
          </p:nvPr>
        </p:nvSpPr>
        <p:spPr/>
        <p:txBody>
          <a:bodyPr/>
          <a:lstStyle/>
          <a:p>
            <a:r>
              <a:rPr lang="en-AU" b="1" dirty="0" smtClean="0"/>
              <a:t>U3O2</a:t>
            </a:r>
          </a:p>
          <a:p>
            <a:pPr lvl="1"/>
            <a:r>
              <a:rPr lang="en-AU" dirty="0" smtClean="0"/>
              <a:t>Relational database (40)</a:t>
            </a:r>
          </a:p>
          <a:p>
            <a:pPr lvl="1"/>
            <a:r>
              <a:rPr lang="en-AU" dirty="0" smtClean="0"/>
              <a:t>How &amp; why data is acquired via websites (10)</a:t>
            </a: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Outcomes</a:t>
            </a:r>
            <a:endParaRPr lang="en-AU" dirty="0"/>
          </a:p>
        </p:txBody>
      </p:sp>
      <p:sp>
        <p:nvSpPr>
          <p:cNvPr id="3" name="Content Placeholder 2"/>
          <p:cNvSpPr>
            <a:spLocks noGrp="1"/>
          </p:cNvSpPr>
          <p:nvPr>
            <p:ph idx="1"/>
          </p:nvPr>
        </p:nvSpPr>
        <p:spPr/>
        <p:txBody>
          <a:bodyPr/>
          <a:lstStyle/>
          <a:p>
            <a:r>
              <a:rPr lang="en-AU" b="1" dirty="0" smtClean="0"/>
              <a:t>U4O1</a:t>
            </a:r>
          </a:p>
          <a:p>
            <a:pPr lvl="1"/>
            <a:r>
              <a:rPr lang="en-AU" dirty="0" smtClean="0"/>
              <a:t>Spreadsheet </a:t>
            </a:r>
            <a:r>
              <a:rPr lang="en-AU" sz="1200" dirty="0" smtClean="0"/>
              <a:t>(or relational database)</a:t>
            </a:r>
            <a:r>
              <a:rPr lang="en-AU" dirty="0" smtClean="0"/>
              <a:t> and user documentation (50)</a:t>
            </a:r>
          </a:p>
          <a:p>
            <a:pPr lvl="1"/>
            <a:r>
              <a:rPr lang="en-AU" dirty="0" smtClean="0"/>
              <a:t>Evaluation of solution (10)</a:t>
            </a:r>
          </a:p>
          <a:p>
            <a:pPr lvl="1"/>
            <a:r>
              <a:rPr lang="en-AU" dirty="0" smtClean="0"/>
              <a:t>We’re taking the Excel 2007/2010 path</a:t>
            </a:r>
          </a:p>
          <a:p>
            <a:pPr lvl="1"/>
            <a:r>
              <a:rPr lang="en-AU" dirty="0" smtClean="0"/>
              <a:t>Good way to make up for imperfect U3O2 marks</a:t>
            </a:r>
          </a:p>
          <a:p>
            <a:pPr lvl="1"/>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Spreadsheet skills needed</a:t>
            </a:r>
            <a:endParaRPr lang="en-AU" dirty="0"/>
          </a:p>
        </p:txBody>
      </p:sp>
      <p:sp>
        <p:nvSpPr>
          <p:cNvPr id="3" name="Content Placeholder 2"/>
          <p:cNvSpPr>
            <a:spLocks noGrp="1"/>
          </p:cNvSpPr>
          <p:nvPr>
            <p:ph idx="1"/>
          </p:nvPr>
        </p:nvSpPr>
        <p:spPr>
          <a:xfrm>
            <a:off x="457200" y="1935480"/>
            <a:ext cx="8075240" cy="4517856"/>
          </a:xfrm>
        </p:spPr>
        <p:txBody>
          <a:bodyPr>
            <a:normAutofit fontScale="85000" lnSpcReduction="20000"/>
          </a:bodyPr>
          <a:lstStyle/>
          <a:p>
            <a:r>
              <a:rPr lang="en-AU" sz="2400" b="1" i="1" dirty="0" smtClean="0"/>
              <a:t>conditional formatting</a:t>
            </a:r>
            <a:r>
              <a:rPr lang="en-AU" sz="2400" dirty="0" smtClean="0"/>
              <a:t> </a:t>
            </a:r>
          </a:p>
          <a:p>
            <a:r>
              <a:rPr lang="en-AU" sz="2400" b="1" i="1" dirty="0" smtClean="0"/>
              <a:t>formulae including simple functions (SUM, average, maximum, minimum, count)</a:t>
            </a:r>
            <a:endParaRPr lang="en-AU" sz="2400" dirty="0" smtClean="0"/>
          </a:p>
          <a:p>
            <a:r>
              <a:rPr lang="en-AU" sz="2400" b="1" i="1" dirty="0" smtClean="0"/>
              <a:t>conditional statements</a:t>
            </a:r>
            <a:endParaRPr lang="en-AU" sz="2400" dirty="0" smtClean="0"/>
          </a:p>
          <a:p>
            <a:r>
              <a:rPr lang="en-AU" sz="2400" b="1" i="1" dirty="0" smtClean="0"/>
              <a:t>lookup tables</a:t>
            </a:r>
            <a:endParaRPr lang="en-AU" sz="2400" dirty="0" smtClean="0"/>
          </a:p>
          <a:p>
            <a:r>
              <a:rPr lang="en-AU" sz="2400" b="1" i="1" dirty="0" smtClean="0"/>
              <a:t>cell protection</a:t>
            </a:r>
            <a:r>
              <a:rPr lang="en-AU" sz="2400" dirty="0" smtClean="0"/>
              <a:t> </a:t>
            </a:r>
          </a:p>
          <a:p>
            <a:r>
              <a:rPr lang="en-AU" sz="2400" b="1" i="1" dirty="0" smtClean="0"/>
              <a:t>graphs</a:t>
            </a:r>
            <a:r>
              <a:rPr lang="en-AU" sz="2400" dirty="0" smtClean="0"/>
              <a:t> </a:t>
            </a:r>
          </a:p>
          <a:p>
            <a:r>
              <a:rPr lang="en-AU" sz="2400" b="1" i="1" dirty="0" smtClean="0"/>
              <a:t>insert notes/comments</a:t>
            </a:r>
            <a:r>
              <a:rPr lang="en-AU" sz="2400" dirty="0" smtClean="0"/>
              <a:t> </a:t>
            </a:r>
          </a:p>
          <a:p>
            <a:r>
              <a:rPr lang="en-AU" sz="2400" b="1" i="1" dirty="0" smtClean="0"/>
              <a:t>macros</a:t>
            </a:r>
            <a:r>
              <a:rPr lang="en-AU" sz="2400" dirty="0" smtClean="0"/>
              <a:t> </a:t>
            </a:r>
          </a:p>
          <a:p>
            <a:r>
              <a:rPr lang="en-AU" sz="2400" b="1" i="1" dirty="0" smtClean="0"/>
              <a:t>relative and absolute cell references</a:t>
            </a:r>
            <a:r>
              <a:rPr lang="en-AU" sz="2400" dirty="0" smtClean="0"/>
              <a:t> </a:t>
            </a:r>
          </a:p>
          <a:p>
            <a:r>
              <a:rPr lang="en-AU" sz="2400" b="1" i="1" dirty="0" smtClean="0"/>
              <a:t>naming a range</a:t>
            </a:r>
            <a:r>
              <a:rPr lang="en-AU" sz="2400" dirty="0" smtClean="0"/>
              <a:t> </a:t>
            </a:r>
          </a:p>
          <a:p>
            <a:r>
              <a:rPr lang="en-AU" sz="2400" b="1" i="1" dirty="0" smtClean="0"/>
              <a:t>electronic validation</a:t>
            </a:r>
            <a:r>
              <a:rPr lang="en-AU" sz="2400" dirty="0" smtClean="0"/>
              <a:t> </a:t>
            </a:r>
          </a:p>
          <a:p>
            <a:r>
              <a:rPr lang="en-AU" sz="2400" b="1" i="1" dirty="0" smtClean="0"/>
              <a:t>sheet referencing</a:t>
            </a:r>
            <a:r>
              <a:rPr lang="en-AU" sz="2400" dirty="0" smtClean="0"/>
              <a:t> </a:t>
            </a:r>
          </a:p>
          <a:p>
            <a:r>
              <a:rPr lang="en-AU" sz="2400" b="1" i="1" dirty="0" smtClean="0"/>
              <a:t>formatting/layout</a:t>
            </a:r>
            <a:endParaRPr lang="en-AU"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Outcomes</a:t>
            </a:r>
            <a:endParaRPr lang="en-AU" dirty="0"/>
          </a:p>
        </p:txBody>
      </p:sp>
      <p:sp>
        <p:nvSpPr>
          <p:cNvPr id="3" name="Content Placeholder 2"/>
          <p:cNvSpPr>
            <a:spLocks noGrp="1"/>
          </p:cNvSpPr>
          <p:nvPr>
            <p:ph idx="1"/>
          </p:nvPr>
        </p:nvSpPr>
        <p:spPr/>
        <p:txBody>
          <a:bodyPr/>
          <a:lstStyle/>
          <a:p>
            <a:r>
              <a:rPr lang="en-AU" b="1" dirty="0" smtClean="0"/>
              <a:t>U4O2</a:t>
            </a:r>
          </a:p>
          <a:p>
            <a:pPr lvl="1"/>
            <a:r>
              <a:rPr lang="en-AU" dirty="0" smtClean="0"/>
              <a:t>Data/information management</a:t>
            </a:r>
          </a:p>
          <a:p>
            <a:pPr lvl="1"/>
            <a:r>
              <a:rPr lang="en-AU" dirty="0" smtClean="0"/>
              <a:t>Relevant legislation...</a:t>
            </a:r>
          </a:p>
          <a:p>
            <a:r>
              <a:rPr lang="en-AU" dirty="0" smtClean="0"/>
              <a:t>40 marks</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U4O2 Legislation</a:t>
            </a:r>
            <a:endParaRPr lang="en-AU" dirty="0"/>
          </a:p>
        </p:txBody>
      </p:sp>
      <p:sp>
        <p:nvSpPr>
          <p:cNvPr id="3" name="Content Placeholder 2"/>
          <p:cNvSpPr>
            <a:spLocks noGrp="1"/>
          </p:cNvSpPr>
          <p:nvPr>
            <p:ph idx="1"/>
          </p:nvPr>
        </p:nvSpPr>
        <p:spPr/>
        <p:txBody>
          <a:bodyPr/>
          <a:lstStyle/>
          <a:p>
            <a:r>
              <a:rPr lang="en-AU" dirty="0" smtClean="0"/>
              <a:t>Privacy Act 1988</a:t>
            </a:r>
          </a:p>
          <a:p>
            <a:r>
              <a:rPr lang="en-AU" dirty="0" smtClean="0"/>
              <a:t>Information Privacy Act 2000</a:t>
            </a:r>
          </a:p>
          <a:p>
            <a:r>
              <a:rPr lang="en-AU" dirty="0" smtClean="0"/>
              <a:t>Health Records Act 2001</a:t>
            </a:r>
          </a:p>
          <a:p>
            <a:r>
              <a:rPr lang="en-AU" dirty="0" smtClean="0"/>
              <a:t>Copyright Act 1968</a:t>
            </a:r>
          </a:p>
          <a:p>
            <a:r>
              <a:rPr lang="en-AU" dirty="0" smtClean="0"/>
              <a:t>Charter of Human Rights and Responsibilities Act 2006 (VIC) (sections 13, 14 and 15)</a:t>
            </a:r>
          </a:p>
          <a:p>
            <a:r>
              <a:rPr lang="en-AU" dirty="0" smtClean="0"/>
              <a:t>Spam Act 2003 (Part 1.3, Simplified outline).</a:t>
            </a:r>
          </a:p>
          <a:p>
            <a:pPr>
              <a:buNone/>
            </a:pP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End of year exam</a:t>
            </a:r>
            <a:endParaRPr lang="en-AU" dirty="0"/>
          </a:p>
        </p:txBody>
      </p:sp>
      <p:sp>
        <p:nvSpPr>
          <p:cNvPr id="3" name="Content Placeholder 2"/>
          <p:cNvSpPr>
            <a:spLocks noGrp="1"/>
          </p:cNvSpPr>
          <p:nvPr>
            <p:ph idx="1"/>
          </p:nvPr>
        </p:nvSpPr>
        <p:spPr/>
        <p:txBody>
          <a:bodyPr>
            <a:normAutofit/>
          </a:bodyPr>
          <a:lstStyle/>
          <a:p>
            <a:r>
              <a:rPr lang="en-AU" dirty="0" smtClean="0"/>
              <a:t>Around 10 November</a:t>
            </a:r>
          </a:p>
          <a:p>
            <a:r>
              <a:rPr lang="en-AU" dirty="0" smtClean="0"/>
              <a:t>2 hours</a:t>
            </a:r>
          </a:p>
          <a:p>
            <a:r>
              <a:rPr lang="en-AU" dirty="0" smtClean="0"/>
              <a:t>Handwritten (no computers)</a:t>
            </a:r>
          </a:p>
          <a:p>
            <a:r>
              <a:rPr lang="en-AU" dirty="0" smtClean="0"/>
              <a:t>20 multiple choice questions (20 marks)</a:t>
            </a:r>
          </a:p>
          <a:p>
            <a:r>
              <a:rPr lang="en-AU" dirty="0" smtClean="0"/>
              <a:t>Short answer section (70 marks)</a:t>
            </a:r>
          </a:p>
          <a:p>
            <a:r>
              <a:rPr lang="en-AU" dirty="0" smtClean="0"/>
              <a:t>No dictionaries, calculators</a:t>
            </a:r>
          </a:p>
          <a:p>
            <a:r>
              <a:rPr lang="en-AU" dirty="0" smtClean="0"/>
              <a:t>All key knowledge from all 4 outcomes is examinable</a:t>
            </a:r>
            <a:endParaRPr lang="en-A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1351</Words>
  <Application>Microsoft Office PowerPoint</Application>
  <PresentationFormat>On-screen Show (4:3)</PresentationFormat>
  <Paragraphs>167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IT Applications 2011</vt:lpstr>
      <vt:lpstr>Overview</vt:lpstr>
      <vt:lpstr>Outcomes</vt:lpstr>
      <vt:lpstr>Outcomes</vt:lpstr>
      <vt:lpstr>Outcomes</vt:lpstr>
      <vt:lpstr>Spreadsheet skills needed</vt:lpstr>
      <vt:lpstr>Outcomes</vt:lpstr>
      <vt:lpstr>U4O2 Legislation</vt:lpstr>
      <vt:lpstr>End of year exam</vt:lpstr>
      <vt:lpstr>What do you need to know?</vt:lpstr>
      <vt:lpstr>Key knowledge list  </vt:lpstr>
      <vt:lpstr>Orientation Week Activities</vt:lpstr>
      <vt:lpstr>McKinnon ITA Holiday Homework</vt:lpstr>
      <vt:lpstr>McKinnon ITA Holiday Homework</vt:lpstr>
      <vt:lpstr>McKinnon ITA Holiday Homework</vt:lpstr>
      <vt:lpstr>McKinnon ITA Holiday Homework</vt:lpstr>
      <vt:lpstr>Resources</vt:lpstr>
      <vt:lpstr>The end</vt:lpstr>
    </vt:vector>
  </TitlesOfParts>
  <Company>here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Applications 2011</dc:title>
  <dc:creator>Mark Kelly</dc:creator>
  <cp:lastModifiedBy>Mark Kelly</cp:lastModifiedBy>
  <cp:revision>10</cp:revision>
  <dcterms:created xsi:type="dcterms:W3CDTF">2010-11-15T00:31:00Z</dcterms:created>
  <dcterms:modified xsi:type="dcterms:W3CDTF">2010-11-15T02:04:16Z</dcterms:modified>
</cp:coreProperties>
</file>